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80" r:id="rId9"/>
    <p:sldId id="263" r:id="rId10"/>
    <p:sldId id="265" r:id="rId11"/>
    <p:sldId id="266" r:id="rId12"/>
    <p:sldId id="281" r:id="rId13"/>
    <p:sldId id="267" r:id="rId14"/>
    <p:sldId id="270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9834E-1D66-441C-8102-514669A9F5AF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B795-A332-48F8-9D77-049A9C94E4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42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4815" y="1188721"/>
            <a:ext cx="7766936" cy="4859382"/>
          </a:xfrm>
        </p:spPr>
        <p:txBody>
          <a:bodyPr>
            <a:normAutofit/>
          </a:bodyPr>
          <a:lstStyle/>
          <a:p>
            <a:pPr algn="ctr"/>
            <a:endParaRPr lang="it-IT" sz="1100" dirty="0"/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VALUTAZIONE PSICOLOGICA </a:t>
            </a:r>
          </a:p>
          <a:p>
            <a:pPr algn="ctr"/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PAZIENTE CANDIDATO ALLA CHIRURGIA BARIATRICA</a:t>
            </a: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r>
              <a:rPr lang="it-IT" sz="1100" dirty="0"/>
              <a:t>Dott.ssa Maria Marrari </a:t>
            </a:r>
          </a:p>
          <a:p>
            <a:r>
              <a:rPr lang="it-IT" sz="1100" dirty="0"/>
              <a:t>Dirigente Medico Psichiatra</a:t>
            </a:r>
          </a:p>
          <a:p>
            <a:r>
              <a:rPr lang="it-IT" sz="1100" dirty="0"/>
              <a:t>CSM Melito Porto Salvo      </a:t>
            </a:r>
          </a:p>
          <a:p>
            <a:pPr algn="ctr"/>
            <a:endParaRPr lang="it-IT" sz="1100" dirty="0"/>
          </a:p>
          <a:p>
            <a:pPr algn="ctr"/>
            <a:endParaRPr lang="it-IT" sz="1100" dirty="0"/>
          </a:p>
          <a:p>
            <a:pPr algn="ctr"/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65609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522" y="574766"/>
            <a:ext cx="8596668" cy="5727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000" b="1" dirty="0"/>
              <a:t>Binge Eating Scale (BES)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 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del Binge Eating Disorder</a:t>
            </a:r>
            <a:r>
              <a:rPr lang="it-IT" sz="1200" dirty="0"/>
              <a:t>, </a:t>
            </a:r>
          </a:p>
          <a:p>
            <a:pPr marL="0" indent="0" algn="ctr">
              <a:buNone/>
            </a:pPr>
            <a:r>
              <a:rPr lang="it-IT" sz="1200" dirty="0"/>
              <a:t>il cui sintomo principale sono le abbuffate compulsive.</a:t>
            </a:r>
          </a:p>
          <a:p>
            <a:pPr marL="0" indent="0" algn="ctr">
              <a:buNone/>
            </a:pPr>
            <a:endParaRPr lang="it-IT" sz="1200" dirty="0"/>
          </a:p>
          <a:p>
            <a:pPr marL="0" indent="0" algn="ctr">
              <a:buNone/>
            </a:pPr>
            <a:r>
              <a:rPr lang="it-IT" sz="1200" dirty="0"/>
              <a:t>La compilazione del questionario deve essere effettuata selezionando</a:t>
            </a:r>
          </a:p>
          <a:p>
            <a:pPr marL="0" indent="0" algn="ctr">
              <a:buNone/>
            </a:pPr>
            <a:r>
              <a:rPr lang="it-IT" sz="1200" dirty="0"/>
              <a:t> l’affermazione che sembra più adatta a descrivere la propria condizione emotiva.</a:t>
            </a:r>
          </a:p>
          <a:p>
            <a:pPr marL="0" indent="0" algn="ctr">
              <a:buNone/>
            </a:pPr>
            <a:r>
              <a:rPr lang="it-IT" sz="1200" dirty="0"/>
              <a:t> Per ciascuno dei 16 gruppi di affermazioni è necessario selezionare una sola delle quattro possibilità.</a:t>
            </a:r>
          </a:p>
          <a:p>
            <a:pPr marL="0" indent="0" algn="ctr">
              <a:buNone/>
            </a:pPr>
            <a:endParaRPr lang="it-IT" sz="1200" dirty="0"/>
          </a:p>
          <a:p>
            <a:pPr marL="0" indent="0" algn="ctr">
              <a:buNone/>
            </a:pPr>
            <a:r>
              <a:rPr lang="it-IT" sz="1200" dirty="0"/>
              <a:t>Dai valori ottenuti</a:t>
            </a:r>
          </a:p>
          <a:p>
            <a:pPr marL="0" indent="0" algn="ctr">
              <a:buNone/>
            </a:pPr>
            <a:r>
              <a:rPr lang="it-IT" sz="1200" dirty="0"/>
              <a:t>Se il punteggio complessivo è inferiore a 17 la presenza di sintomi di </a:t>
            </a:r>
            <a:r>
              <a:rPr lang="it-IT" sz="1200" dirty="0" err="1"/>
              <a:t>binge</a:t>
            </a:r>
            <a:r>
              <a:rPr lang="it-IT" sz="1200" dirty="0"/>
              <a:t> </a:t>
            </a:r>
            <a:r>
              <a:rPr lang="it-IT" sz="1200" dirty="0" err="1"/>
              <a:t>eating</a:t>
            </a:r>
            <a:r>
              <a:rPr lang="it-IT" sz="1200" dirty="0"/>
              <a:t> è IMPROBABILE</a:t>
            </a:r>
          </a:p>
          <a:p>
            <a:pPr marL="0" indent="0" algn="ctr">
              <a:buNone/>
            </a:pPr>
            <a:r>
              <a:rPr lang="it-IT" sz="1200" dirty="0"/>
              <a:t>Se il punteggio complessivo è compreso tra 17 e 27 la presenza di sintomi di </a:t>
            </a:r>
            <a:r>
              <a:rPr lang="it-IT" sz="1200" dirty="0" err="1"/>
              <a:t>binge</a:t>
            </a:r>
            <a:r>
              <a:rPr lang="it-IT" sz="1200" dirty="0"/>
              <a:t> </a:t>
            </a:r>
            <a:r>
              <a:rPr lang="it-IT" sz="1200" dirty="0" err="1"/>
              <a:t>eating</a:t>
            </a:r>
            <a:r>
              <a:rPr lang="it-IT" sz="1200" dirty="0"/>
              <a:t> è POSSIBILE</a:t>
            </a:r>
          </a:p>
          <a:p>
            <a:pPr marL="0" indent="0" algn="ctr">
              <a:buNone/>
            </a:pPr>
            <a:r>
              <a:rPr lang="it-IT" sz="1200" dirty="0"/>
              <a:t>Se il punteggio complessivo è superiore a 27 la presenza di sintomi di </a:t>
            </a:r>
            <a:r>
              <a:rPr lang="it-IT" sz="1200" dirty="0" err="1"/>
              <a:t>binge</a:t>
            </a:r>
            <a:r>
              <a:rPr lang="it-IT" sz="1200" dirty="0"/>
              <a:t> </a:t>
            </a:r>
            <a:r>
              <a:rPr lang="it-IT" sz="1200" dirty="0" err="1"/>
              <a:t>eating</a:t>
            </a:r>
            <a:r>
              <a:rPr lang="it-IT" sz="1200" dirty="0"/>
              <a:t> è PROBABILE</a:t>
            </a:r>
          </a:p>
        </p:txBody>
      </p:sp>
    </p:spTree>
    <p:extLst>
      <p:ext uri="{BB962C8B-B14F-4D97-AF65-F5344CB8AC3E}">
        <p14:creationId xmlns:p14="http://schemas.microsoft.com/office/powerpoint/2010/main" val="407429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391887"/>
            <a:ext cx="8596668" cy="5649476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36DCA8-0D89-DCF8-F1EF-15D375A21D42}"/>
              </a:ext>
            </a:extLst>
          </p:cNvPr>
          <p:cNvSpPr txBox="1"/>
          <p:nvPr/>
        </p:nvSpPr>
        <p:spPr>
          <a:xfrm>
            <a:off x="1365663" y="501385"/>
            <a:ext cx="68045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Eating Problem Check List (EPCL)</a:t>
            </a:r>
          </a:p>
          <a:p>
            <a:pPr algn="ctr"/>
            <a:r>
              <a:rPr lang="it-IT" sz="1200" dirty="0"/>
              <a:t>valuta la frequenza dei comportamenti e </a:t>
            </a:r>
          </a:p>
          <a:p>
            <a:pPr algn="ctr"/>
            <a:r>
              <a:rPr lang="it-IT" sz="1200" dirty="0"/>
              <a:t>della psicopatologia dei disturbi alimentari negli </a:t>
            </a:r>
            <a:r>
              <a:rPr lang="it-IT" sz="1200" b="1" dirty="0"/>
              <a:t>ultimi 7 giorni</a:t>
            </a:r>
          </a:p>
          <a:p>
            <a:pPr algn="ctr"/>
            <a:endParaRPr lang="it-IT" sz="1200" dirty="0"/>
          </a:p>
          <a:p>
            <a:pPr algn="ctr"/>
            <a:r>
              <a:rPr lang="it-IT" sz="1200" dirty="0"/>
              <a:t>-7 item che valutano il numero di episodi dei comportamenti </a:t>
            </a:r>
          </a:p>
          <a:p>
            <a:pPr algn="ctr"/>
            <a:r>
              <a:rPr lang="it-IT" sz="1200" dirty="0"/>
              <a:t>legati al disturbo dell’alimentazione</a:t>
            </a:r>
          </a:p>
          <a:p>
            <a:pPr algn="ctr"/>
            <a:r>
              <a:rPr lang="it-IT" sz="1200" dirty="0"/>
              <a:t>Abbuffate oggettive</a:t>
            </a:r>
          </a:p>
          <a:p>
            <a:pPr algn="ctr"/>
            <a:r>
              <a:rPr lang="it-IT" sz="1200" dirty="0"/>
              <a:t>Abbuffate soggettive</a:t>
            </a:r>
          </a:p>
          <a:p>
            <a:pPr algn="ctr"/>
            <a:r>
              <a:rPr lang="it-IT" sz="1200" dirty="0"/>
              <a:t>Vomito auto-indotto</a:t>
            </a:r>
          </a:p>
          <a:p>
            <a:pPr algn="ctr"/>
            <a:r>
              <a:rPr lang="it-IT" sz="1200" dirty="0"/>
              <a:t>Uso improprio di diuretici</a:t>
            </a:r>
          </a:p>
          <a:p>
            <a:pPr algn="ctr"/>
            <a:r>
              <a:rPr lang="it-IT" sz="1200" dirty="0"/>
              <a:t>Uso improprio di lassativi</a:t>
            </a:r>
          </a:p>
          <a:p>
            <a:pPr algn="ctr"/>
            <a:r>
              <a:rPr lang="it-IT" sz="1200" dirty="0"/>
              <a:t>Esercizio fisico eccessivo</a:t>
            </a:r>
          </a:p>
          <a:p>
            <a:pPr algn="ctr"/>
            <a:r>
              <a:rPr lang="it-IT" sz="1200" dirty="0"/>
              <a:t>Misurazione del peso</a:t>
            </a:r>
          </a:p>
          <a:p>
            <a:pPr algn="ctr"/>
            <a:endParaRPr lang="it-IT" sz="1200" dirty="0"/>
          </a:p>
          <a:p>
            <a:pPr algn="ctr"/>
            <a:r>
              <a:rPr lang="it-IT" sz="1200" dirty="0"/>
              <a:t>-11 item che valutano, su una scala </a:t>
            </a:r>
            <a:r>
              <a:rPr lang="it-IT" sz="1200" dirty="0" err="1"/>
              <a:t>Likert</a:t>
            </a:r>
            <a:r>
              <a:rPr lang="it-IT" sz="1200" dirty="0"/>
              <a:t> a 5 punti (0 = mai; 4 = sempre):</a:t>
            </a:r>
          </a:p>
          <a:p>
            <a:pPr algn="ctr"/>
            <a:r>
              <a:rPr lang="it-IT" sz="1200" dirty="0"/>
              <a:t>Evitamento del cibo</a:t>
            </a:r>
          </a:p>
          <a:p>
            <a:pPr algn="ctr"/>
            <a:r>
              <a:rPr lang="it-IT" sz="1200" dirty="0"/>
              <a:t>Riduzione delle porzioni</a:t>
            </a:r>
          </a:p>
          <a:p>
            <a:pPr algn="ctr"/>
            <a:r>
              <a:rPr lang="it-IT" sz="1200" dirty="0"/>
              <a:t>Check dell’alimentazione</a:t>
            </a:r>
          </a:p>
          <a:p>
            <a:pPr algn="ctr"/>
            <a:r>
              <a:rPr lang="it-IT" sz="1200" dirty="0"/>
              <a:t>Check della forma del corpo</a:t>
            </a:r>
          </a:p>
          <a:p>
            <a:pPr algn="ctr"/>
            <a:r>
              <a:rPr lang="it-IT" sz="1200" dirty="0"/>
              <a:t>Evitamento dell’esposizione del corpo</a:t>
            </a:r>
          </a:p>
          <a:p>
            <a:pPr algn="ctr"/>
            <a:r>
              <a:rPr lang="it-IT" sz="1200" dirty="0"/>
              <a:t>Preoccupazione per il peso</a:t>
            </a:r>
          </a:p>
          <a:p>
            <a:pPr algn="ctr"/>
            <a:r>
              <a:rPr lang="it-IT" sz="1200" dirty="0"/>
              <a:t>Preoccupazione per la forma del corpo</a:t>
            </a:r>
          </a:p>
          <a:p>
            <a:pPr algn="ctr"/>
            <a:r>
              <a:rPr lang="it-IT" sz="1200" dirty="0"/>
              <a:t>Preoccupazione per il controllo dell’alimentazione.</a:t>
            </a:r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Preoccupazione per l’immagine corporea</a:t>
            </a:r>
          </a:p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Preoccupazione per l’alimentazione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74707D0-853B-C6C6-A668-7EBD1048314B}"/>
              </a:ext>
            </a:extLst>
          </p:cNvPr>
          <p:cNvSpPr/>
          <p:nvPr/>
        </p:nvSpPr>
        <p:spPr>
          <a:xfrm>
            <a:off x="4453247" y="4916384"/>
            <a:ext cx="724395" cy="4156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04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019EDF-989A-68C7-E7E2-62EB99E18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24395"/>
            <a:ext cx="8596668" cy="5316967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Minnesota </a:t>
            </a:r>
            <a:r>
              <a:rPr lang="it-IT" dirty="0" err="1"/>
              <a:t>Multiphasic</a:t>
            </a:r>
            <a:r>
              <a:rPr lang="it-IT" dirty="0"/>
              <a:t> </a:t>
            </a:r>
            <a:r>
              <a:rPr lang="it-IT" dirty="0" err="1"/>
              <a:t>Personality</a:t>
            </a:r>
            <a:r>
              <a:rPr lang="it-IT" dirty="0"/>
              <a:t> Inventory (MMPI-2)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Valuta le caratteristiche di Personalità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it-IT" sz="1200" dirty="0"/>
              <a:t>Composto da 567 domande, prevede risposte dicotomiche, tipo vero/falso.</a:t>
            </a:r>
          </a:p>
          <a:p>
            <a:pPr marL="0" indent="0" algn="ctr">
              <a:buNone/>
            </a:pPr>
            <a:endParaRPr lang="it-IT" sz="1200" dirty="0"/>
          </a:p>
          <a:p>
            <a:pPr marL="0" indent="0" algn="ctr">
              <a:buNone/>
            </a:pPr>
            <a:r>
              <a:rPr lang="it-IT" sz="1200" b="1" dirty="0"/>
              <a:t>Scale di validità </a:t>
            </a:r>
            <a:r>
              <a:rPr lang="it-IT" sz="1200" dirty="0"/>
              <a:t>(livello di sincerità e accuratezza con cui il soggetto ha risposto alle domande)</a:t>
            </a:r>
          </a:p>
          <a:p>
            <a:pPr marL="0" indent="0" algn="ctr">
              <a:buNone/>
            </a:pPr>
            <a:r>
              <a:rPr lang="it-IT" sz="1200" b="1" dirty="0"/>
              <a:t>Scale cliniche di base </a:t>
            </a:r>
            <a:r>
              <a:rPr lang="it-IT" sz="1200" dirty="0"/>
              <a:t>(dimensioni più significative della personalità)</a:t>
            </a:r>
          </a:p>
          <a:p>
            <a:pPr marL="0" indent="0" algn="ctr">
              <a:buNone/>
            </a:pPr>
            <a:r>
              <a:rPr lang="it-IT" sz="1200" b="1" dirty="0"/>
              <a:t>Scale supplementari </a:t>
            </a:r>
            <a:r>
              <a:rPr lang="it-IT" sz="1200" dirty="0"/>
              <a:t>(approfondimento delle caratteristiche delle scale di base)</a:t>
            </a:r>
          </a:p>
          <a:p>
            <a:pPr marL="0" indent="0" algn="ctr">
              <a:buNone/>
            </a:pPr>
            <a:r>
              <a:rPr lang="it-IT" sz="1200" b="1" dirty="0"/>
              <a:t>Scale di contenuto </a:t>
            </a:r>
            <a:r>
              <a:rPr lang="it-IT" sz="1200" dirty="0"/>
              <a:t>(approfondimento variabili di personalità)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64C4F4-11CC-115F-2ED3-715521EB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3755323"/>
            <a:ext cx="3862814" cy="24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2ADAF078-FCD4-107D-6FE5-50337103F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556" y="3004458"/>
            <a:ext cx="6626431" cy="34319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958D4C-5F1E-3C66-E0BE-567683DAFE18}"/>
              </a:ext>
            </a:extLst>
          </p:cNvPr>
          <p:cNvSpPr txBox="1"/>
          <p:nvPr/>
        </p:nvSpPr>
        <p:spPr>
          <a:xfrm>
            <a:off x="2113808" y="581891"/>
            <a:ext cx="6626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Scala </a:t>
            </a:r>
            <a:r>
              <a:rPr lang="it-IT" dirty="0" err="1"/>
              <a:t>Stunkard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1200" dirty="0"/>
              <a:t>Strumento utilizzato per valutare lo stato di </a:t>
            </a: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soddisfazione/insoddisfazione</a:t>
            </a:r>
          </a:p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propria immagina corporea</a:t>
            </a:r>
            <a:r>
              <a:rPr lang="it-IT" sz="1200" dirty="0"/>
              <a:t> con immagini che vanno da </a:t>
            </a:r>
            <a:r>
              <a:rPr lang="it-IT" sz="1200" i="1" dirty="0"/>
              <a:t>sottili </a:t>
            </a:r>
            <a:r>
              <a:rPr lang="it-IT" sz="1200" dirty="0"/>
              <a:t>a</a:t>
            </a:r>
            <a:r>
              <a:rPr lang="it-IT" sz="1200" i="1" dirty="0"/>
              <a:t> obesità grave.</a:t>
            </a:r>
          </a:p>
          <a:p>
            <a:pPr algn="ctr"/>
            <a:endParaRPr lang="it-IT" sz="1200" i="1" dirty="0"/>
          </a:p>
          <a:p>
            <a:pPr algn="ctr"/>
            <a:r>
              <a:rPr lang="it-IT" sz="1200" dirty="0"/>
              <a:t>Si chiede al paziente di scegliere la silhouette che ritiene più simile alla sua attuale reale immagine (PB aspetto corporeo percepito) e </a:t>
            </a:r>
          </a:p>
          <a:p>
            <a:pPr algn="ctr"/>
            <a:r>
              <a:rPr lang="it-IT" sz="1200" dirty="0"/>
              <a:t>anche l’immagine di sagoma che vorrebbe avere (IB corpo ideale)</a:t>
            </a:r>
          </a:p>
          <a:p>
            <a:pPr algn="ctr"/>
            <a:endParaRPr lang="it-IT" sz="1200" dirty="0"/>
          </a:p>
          <a:p>
            <a:pPr algn="ctr"/>
            <a:r>
              <a:rPr lang="it-IT" sz="1200" dirty="0"/>
              <a:t>La differenza tra le due immagini (PB IB) è interpretato come il grado di soddisfazione/insoddisfazione per la propria immagine corporea</a:t>
            </a:r>
          </a:p>
        </p:txBody>
      </p:sp>
    </p:spTree>
    <p:extLst>
      <p:ext uri="{BB962C8B-B14F-4D97-AF65-F5344CB8AC3E}">
        <p14:creationId xmlns:p14="http://schemas.microsoft.com/office/powerpoint/2010/main" val="55755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470264"/>
            <a:ext cx="8596668" cy="2534194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i="1" dirty="0"/>
          </a:p>
        </p:txBody>
      </p:sp>
      <p:pic>
        <p:nvPicPr>
          <p:cNvPr id="4" name="Immagine 3" descr="Obesity day 20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4" y="2825897"/>
            <a:ext cx="5715000" cy="33734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8A0315-8801-24DC-66B3-7DBB2DFCECB6}"/>
              </a:ext>
            </a:extLst>
          </p:cNvPr>
          <p:cNvSpPr txBox="1"/>
          <p:nvPr/>
        </p:nvSpPr>
        <p:spPr>
          <a:xfrm>
            <a:off x="629393" y="1941615"/>
            <a:ext cx="193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 Narrow" panose="020B0606020202030204" pitchFamily="34" charset="0"/>
              </a:rPr>
              <a:t>CHIRURGIA BARIATRICA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365C83-CF28-1DBB-4827-1B9EFE1B41A2}"/>
              </a:ext>
            </a:extLst>
          </p:cNvPr>
          <p:cNvSpPr txBox="1"/>
          <p:nvPr/>
        </p:nvSpPr>
        <p:spPr>
          <a:xfrm>
            <a:off x="2213240" y="622396"/>
            <a:ext cx="185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Arial Narrow" panose="020B0606020202030204" pitchFamily="34" charset="0"/>
              </a:rPr>
              <a:t>CONTROINDICAZIONI ASSOLUTE E </a:t>
            </a:r>
          </a:p>
          <a:p>
            <a:pPr algn="ctr"/>
            <a:r>
              <a:rPr lang="it-IT" sz="1100" dirty="0">
                <a:latin typeface="Arial Narrow" panose="020B0606020202030204" pitchFamily="34" charset="0"/>
              </a:rPr>
              <a:t>NON ACCESSO ALLA CHIRURGIA BARIATRICA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77C194-1D46-64C0-0F74-3289593AAA27}"/>
              </a:ext>
            </a:extLst>
          </p:cNvPr>
          <p:cNvSpPr txBox="1"/>
          <p:nvPr/>
        </p:nvSpPr>
        <p:spPr>
          <a:xfrm>
            <a:off x="4975667" y="849382"/>
            <a:ext cx="347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 Narrow" panose="020B0606020202030204" pitchFamily="34" charset="0"/>
              </a:rPr>
              <a:t>PERCORSO INDIVIDUALIZZATO DI ACCESSO </a:t>
            </a:r>
          </a:p>
          <a:p>
            <a:pPr algn="ctr"/>
            <a:r>
              <a:rPr lang="it-IT" sz="1200" dirty="0">
                <a:latin typeface="Arial Narrow" panose="020B0606020202030204" pitchFamily="34" charset="0"/>
              </a:rPr>
              <a:t>CON PROGRAMMA PSICOTERAPEUTICO (ANCHE DI GRUPPO) DA INIZIARE NEL PERIODO PRE-OPERATORIO ED EVENTUALE CONTINUAZIONE NEL POST INTERVENTO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95367B-6D58-86A0-9CB2-671CEB1C9A82}"/>
              </a:ext>
            </a:extLst>
          </p:cNvPr>
          <p:cNvSpPr txBox="1"/>
          <p:nvPr/>
        </p:nvSpPr>
        <p:spPr>
          <a:xfrm>
            <a:off x="6711738" y="2289187"/>
            <a:ext cx="347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 Narrow" panose="020B0606020202030204" pitchFamily="34" charset="0"/>
              </a:rPr>
              <a:t>PROGRAMMA SPECIFICO PSICOFARMACOLOGICO/PSICHIATRICO NEL PRE-INTERVENTO E SUCCESSIVA RIVALUTAZIONE PER L’ACCESSO ALLA CHIRURGIA BARIATRICA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FE3C41-7D02-C3A8-5D35-C31ACA6D5237}"/>
              </a:ext>
            </a:extLst>
          </p:cNvPr>
          <p:cNvSpPr txBox="1"/>
          <p:nvPr/>
        </p:nvSpPr>
        <p:spPr>
          <a:xfrm>
            <a:off x="8219995" y="3903115"/>
            <a:ext cx="242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 Narrow" panose="020B0606020202030204" pitchFamily="34" charset="0"/>
              </a:rPr>
              <a:t>INVIO PRESSO CENTRO PER DCA E SUCCESSIVA EVENTUALE  RIVALUTAZIONE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BFC587F-0871-B108-6D9F-5F74BA8F94B7}"/>
              </a:ext>
            </a:extLst>
          </p:cNvPr>
          <p:cNvCxnSpPr/>
          <p:nvPr/>
        </p:nvCxnSpPr>
        <p:spPr>
          <a:xfrm flipH="1" flipV="1">
            <a:off x="2213240" y="2314384"/>
            <a:ext cx="779342" cy="46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23D0E02-352E-58C8-65D5-33CFC6A27693}"/>
              </a:ext>
            </a:extLst>
          </p:cNvPr>
          <p:cNvCxnSpPr>
            <a:cxnSpLocks/>
          </p:cNvCxnSpPr>
          <p:nvPr/>
        </p:nvCxnSpPr>
        <p:spPr>
          <a:xfrm flipH="1" flipV="1">
            <a:off x="3420094" y="1484416"/>
            <a:ext cx="486888" cy="1009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15497CE-9A03-35F0-9B8A-C51B673F7113}"/>
              </a:ext>
            </a:extLst>
          </p:cNvPr>
          <p:cNvCxnSpPr>
            <a:cxnSpLocks/>
          </p:cNvCxnSpPr>
          <p:nvPr/>
        </p:nvCxnSpPr>
        <p:spPr>
          <a:xfrm flipV="1">
            <a:off x="5082639" y="1941615"/>
            <a:ext cx="795647" cy="83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CB7B019-2BB7-1C15-E2EB-567B5132EF6B}"/>
              </a:ext>
            </a:extLst>
          </p:cNvPr>
          <p:cNvCxnSpPr>
            <a:cxnSpLocks/>
          </p:cNvCxnSpPr>
          <p:nvPr/>
        </p:nvCxnSpPr>
        <p:spPr>
          <a:xfrm flipV="1">
            <a:off x="6317673" y="3022270"/>
            <a:ext cx="546265" cy="24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2742226-AED8-F624-B4B2-112DD3D8A7D3}"/>
              </a:ext>
            </a:extLst>
          </p:cNvPr>
          <p:cNvCxnSpPr>
            <a:cxnSpLocks/>
          </p:cNvCxnSpPr>
          <p:nvPr/>
        </p:nvCxnSpPr>
        <p:spPr>
          <a:xfrm>
            <a:off x="7042564" y="4180114"/>
            <a:ext cx="913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6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627017"/>
            <a:ext cx="8596668" cy="5414345"/>
          </a:xfrm>
        </p:spPr>
        <p:txBody>
          <a:bodyPr/>
          <a:lstStyle/>
          <a:p>
            <a:pPr marL="0" indent="0" algn="r">
              <a:buNone/>
            </a:pPr>
            <a:r>
              <a:rPr lang="it-IT" sz="4400" dirty="0"/>
              <a:t>        </a:t>
            </a:r>
          </a:p>
          <a:p>
            <a:pPr marL="0" indent="0" algn="r">
              <a:buNone/>
            </a:pPr>
            <a:endParaRPr lang="it-IT" sz="4400" dirty="0"/>
          </a:p>
          <a:p>
            <a:pPr marL="0" indent="0" algn="r">
              <a:buNone/>
            </a:pPr>
            <a:endParaRPr lang="it-IT" sz="4400" dirty="0"/>
          </a:p>
          <a:p>
            <a:pPr marL="0" indent="0" algn="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                      Grazie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80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341" y="2080320"/>
            <a:ext cx="1853345" cy="2286198"/>
          </a:xfrm>
          <a:prstGeom prst="rect">
            <a:avLst/>
          </a:prstGeom>
        </p:spPr>
      </p:pic>
      <p:cxnSp>
        <p:nvCxnSpPr>
          <p:cNvPr id="8" name="Connettore 4 7"/>
          <p:cNvCxnSpPr/>
          <p:nvPr/>
        </p:nvCxnSpPr>
        <p:spPr>
          <a:xfrm>
            <a:off x="1580605" y="1345474"/>
            <a:ext cx="1985555" cy="9797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201783" y="976142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genetici</a:t>
            </a:r>
          </a:p>
        </p:txBody>
      </p:sp>
      <p:cxnSp>
        <p:nvCxnSpPr>
          <p:cNvPr id="14" name="Connettore 4 13"/>
          <p:cNvCxnSpPr/>
          <p:nvPr/>
        </p:nvCxnSpPr>
        <p:spPr>
          <a:xfrm flipV="1">
            <a:off x="1058091" y="3223419"/>
            <a:ext cx="2037806" cy="1884158"/>
          </a:xfrm>
          <a:prstGeom prst="bentConnector3">
            <a:avLst>
              <a:gd name="adj1" fmla="val 679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058091" y="4624251"/>
            <a:ext cx="135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metabolici</a:t>
            </a:r>
          </a:p>
        </p:txBody>
      </p:sp>
      <p:cxnSp>
        <p:nvCxnSpPr>
          <p:cNvPr id="26" name="Connettore 4 25"/>
          <p:cNvCxnSpPr/>
          <p:nvPr/>
        </p:nvCxnSpPr>
        <p:spPr>
          <a:xfrm rot="10800000" flipV="1">
            <a:off x="6217921" y="584255"/>
            <a:ext cx="2338251" cy="19368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/>
          <p:cNvCxnSpPr/>
          <p:nvPr/>
        </p:nvCxnSpPr>
        <p:spPr>
          <a:xfrm rot="10800000">
            <a:off x="5902691" y="4023361"/>
            <a:ext cx="3071492" cy="17504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4 35"/>
          <p:cNvCxnSpPr/>
          <p:nvPr/>
        </p:nvCxnSpPr>
        <p:spPr>
          <a:xfrm rot="16200000" flipV="1">
            <a:off x="3832243" y="4382601"/>
            <a:ext cx="2287552" cy="18533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438437" y="757646"/>
            <a:ext cx="132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ormonali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438437" y="5309274"/>
            <a:ext cx="187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psichici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402183" y="6021977"/>
            <a:ext cx="1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sociali</a:t>
            </a:r>
          </a:p>
        </p:txBody>
      </p:sp>
    </p:spTree>
    <p:extLst>
      <p:ext uri="{BB962C8B-B14F-4D97-AF65-F5344CB8AC3E}">
        <p14:creationId xmlns:p14="http://schemas.microsoft.com/office/powerpoint/2010/main" val="121221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L'equipe di Cure Palliative - di Vita e di Mor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1593669"/>
            <a:ext cx="5316583" cy="3355362"/>
          </a:xfrm>
        </p:spPr>
      </p:pic>
      <p:pic>
        <p:nvPicPr>
          <p:cNvPr id="7" name="Immagine 6" descr="OmeoLink | Mettereste mai gasolio nella macchina a benzina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4" y="2155372"/>
            <a:ext cx="1070079" cy="17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7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'Esame dello Stato Psichico del Paziente - Valerio Ross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97" y="2045900"/>
            <a:ext cx="6402142" cy="2220686"/>
          </a:xfrm>
        </p:spPr>
      </p:pic>
      <p:sp>
        <p:nvSpPr>
          <p:cNvPr id="5" name="CasellaDiTesto 4"/>
          <p:cNvSpPr txBox="1"/>
          <p:nvPr/>
        </p:nvSpPr>
        <p:spPr>
          <a:xfrm>
            <a:off x="1358537" y="770709"/>
            <a:ext cx="786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Condizioni psicopatologiche gravi e invalidanti considerate  controindicazioni alla chirurgia bariatrica 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3161881" y="1417040"/>
            <a:ext cx="482656" cy="527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12125" y="5042264"/>
            <a:ext cx="58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Condizioni psicopatologiche non gravi che possono complicare il post-operatorio</a:t>
            </a:r>
          </a:p>
        </p:txBody>
      </p:sp>
      <p:sp>
        <p:nvSpPr>
          <p:cNvPr id="8" name="Freccia in su 7"/>
          <p:cNvSpPr/>
          <p:nvPr/>
        </p:nvSpPr>
        <p:spPr>
          <a:xfrm>
            <a:off x="6609136" y="4339995"/>
            <a:ext cx="483996" cy="5554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76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718457"/>
            <a:ext cx="8596668" cy="532290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Lo studio e la valutazione di particolari aree personologiche e psicologiche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può individuare eventuali elementi di rischio e fornire la base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per la programmazione di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trattamenti mirati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post operatori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volti a migliorare l’</a:t>
            </a:r>
            <a:r>
              <a:rPr lang="it-IT" dirty="0" err="1"/>
              <a:t>outcome</a:t>
            </a:r>
            <a:r>
              <a:rPr lang="it-IT" dirty="0"/>
              <a:t> finale del paziente anche a lungo termine </a:t>
            </a:r>
          </a:p>
        </p:txBody>
      </p:sp>
      <p:pic>
        <p:nvPicPr>
          <p:cNvPr id="4" name="Immagine 3" descr="Cuidados Paliativos em Pandemias – Parte I | InformaSUS-UFSC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4" y="3331028"/>
            <a:ext cx="4292348" cy="27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10F206-FFDE-29C1-F95C-30F9CC68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88769"/>
            <a:ext cx="8596668" cy="535259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>
                <a:latin typeface="Algerian" panose="04020705040A02060702" pitchFamily="82" charset="0"/>
              </a:rPr>
              <a:t>                         valutazione stato psicologico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3AD14C8-F108-2BED-79C6-E91474D79B3B}"/>
              </a:ext>
            </a:extLst>
          </p:cNvPr>
          <p:cNvSpPr/>
          <p:nvPr/>
        </p:nvSpPr>
        <p:spPr>
          <a:xfrm>
            <a:off x="2731325" y="831275"/>
            <a:ext cx="4512623" cy="16031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Disturbi mentali psichiatrici maggiori</a:t>
            </a:r>
          </a:p>
          <a:p>
            <a:pPr algn="ctr"/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9DFC37C-394F-7903-1185-9D5E06D208D4}"/>
              </a:ext>
            </a:extLst>
          </p:cNvPr>
          <p:cNvSpPr/>
          <p:nvPr/>
        </p:nvSpPr>
        <p:spPr>
          <a:xfrm>
            <a:off x="2309750" y="3429000"/>
            <a:ext cx="5557652" cy="19238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Tratti di personalità, comportamenti, disturbi psicopatologici minori</a:t>
            </a:r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C434B9F-A473-7EC6-1B17-4045D1DB20C1}"/>
              </a:ext>
            </a:extLst>
          </p:cNvPr>
          <p:cNvSpPr/>
          <p:nvPr/>
        </p:nvSpPr>
        <p:spPr>
          <a:xfrm flipV="1">
            <a:off x="1638795" y="2125681"/>
            <a:ext cx="6899563" cy="1710048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21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535577"/>
            <a:ext cx="8596668" cy="5505785"/>
          </a:xfrm>
        </p:spPr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>
                <a:latin typeface="Algerian" panose="04020705040A02060702" pitchFamily="82" charset="0"/>
              </a:rPr>
              <a:t>Colloquio clinico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1600" dirty="0"/>
              <a:t>Individua condizioni che possono compromettere l’intervento chirurgico e</a:t>
            </a:r>
          </a:p>
          <a:p>
            <a:pPr marL="0" indent="0" algn="ctr">
              <a:buNone/>
            </a:pPr>
            <a:r>
              <a:rPr lang="it-IT" sz="1600" dirty="0"/>
              <a:t> che richiedono un trattamento specifico </a:t>
            </a:r>
            <a:r>
              <a:rPr lang="it-IT" sz="1600" dirty="0" err="1"/>
              <a:t>pre</a:t>
            </a:r>
            <a:r>
              <a:rPr lang="it-IT" sz="1600" dirty="0"/>
              <a:t> e post operatorio</a:t>
            </a:r>
          </a:p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>
                <a:latin typeface="Algerian" panose="04020705040A02060702" pitchFamily="82" charset="0"/>
              </a:rPr>
              <a:t>Indagine psicometrica</a:t>
            </a:r>
          </a:p>
          <a:p>
            <a:pPr marL="0" indent="0" algn="ctr">
              <a:buNone/>
            </a:pPr>
            <a:endParaRPr lang="it-IT" b="1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sz="1600" dirty="0"/>
              <a:t>Permette di individuare dati oggettivabili sulla personalità, </a:t>
            </a:r>
          </a:p>
          <a:p>
            <a:pPr marL="0" indent="0" algn="ctr">
              <a:buNone/>
            </a:pPr>
            <a:r>
              <a:rPr lang="it-IT" sz="1600" dirty="0"/>
              <a:t>sulla presenza di condizioni somatiche o di tratto </a:t>
            </a:r>
          </a:p>
          <a:p>
            <a:pPr marL="0" indent="0" algn="ctr">
              <a:buNone/>
            </a:pPr>
            <a:r>
              <a:rPr lang="it-IT" sz="1600" dirty="0"/>
              <a:t>rispetto alle variazioni del tono dell’umore e dell’ansia , </a:t>
            </a:r>
          </a:p>
          <a:p>
            <a:pPr marL="0" indent="0" algn="ctr">
              <a:buNone/>
            </a:pPr>
            <a:r>
              <a:rPr lang="it-IT" sz="1600" dirty="0"/>
              <a:t>sul rapporto con il cibo, sull’immagine corporea, sull’impulsività</a:t>
            </a:r>
          </a:p>
        </p:txBody>
      </p:sp>
    </p:spTree>
    <p:extLst>
      <p:ext uri="{BB962C8B-B14F-4D97-AF65-F5344CB8AC3E}">
        <p14:creationId xmlns:p14="http://schemas.microsoft.com/office/powerpoint/2010/main" val="290928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F092249-6AAD-6CAB-2BE8-72D269535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736271"/>
            <a:ext cx="7766936" cy="5533900"/>
          </a:xfrm>
        </p:spPr>
        <p:txBody>
          <a:bodyPr/>
          <a:lstStyle/>
          <a:p>
            <a:pPr algn="ctr"/>
            <a:endParaRPr lang="it-IT" dirty="0"/>
          </a:p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100A79-7D81-25E0-5202-DC7EC2F0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535" y="736271"/>
            <a:ext cx="6096000" cy="32300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B68910-839B-69EE-F96F-27D62CC06D8D}"/>
              </a:ext>
            </a:extLst>
          </p:cNvPr>
          <p:cNvSpPr txBox="1"/>
          <p:nvPr/>
        </p:nvSpPr>
        <p:spPr>
          <a:xfrm>
            <a:off x="2362641" y="3813405"/>
            <a:ext cx="5992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>
              <a:latin typeface="Algerian" panose="04020705040A02060702" pitchFamily="82" charset="0"/>
            </a:endParaRPr>
          </a:p>
          <a:p>
            <a:endParaRPr lang="it-IT" sz="1200" dirty="0">
              <a:latin typeface="Algerian" panose="04020705040A02060702" pitchFamily="82" charset="0"/>
            </a:endParaRPr>
          </a:p>
          <a:p>
            <a:endParaRPr lang="it-IT" sz="1200" dirty="0">
              <a:latin typeface="Algerian" panose="04020705040A02060702" pitchFamily="82" charset="0"/>
            </a:endParaRPr>
          </a:p>
          <a:p>
            <a:pPr algn="ctr"/>
            <a:r>
              <a:rPr lang="it-IT" sz="1200" dirty="0">
                <a:latin typeface="Algerian" panose="04020705040A02060702" pitchFamily="82" charset="0"/>
              </a:rPr>
              <a:t>Aree necessarie alla valutazione </a:t>
            </a:r>
          </a:p>
          <a:p>
            <a:pPr algn="ctr"/>
            <a:r>
              <a:rPr lang="it-IT" sz="1200" dirty="0">
                <a:latin typeface="Algerian" panose="04020705040A02060702" pitchFamily="82" charset="0"/>
              </a:rPr>
              <a:t>della compliance all’intervento</a:t>
            </a:r>
          </a:p>
          <a:p>
            <a:endParaRPr lang="it-IT" sz="1200" dirty="0">
              <a:latin typeface="Algerian" panose="04020705040A02060702" pitchFamily="82" charset="0"/>
            </a:endParaRPr>
          </a:p>
          <a:p>
            <a:pPr algn="ctr"/>
            <a:r>
              <a:rPr lang="it-IT" sz="1200" dirty="0">
                <a:latin typeface="Algerian" panose="04020705040A02060702" pitchFamily="82" charset="0"/>
              </a:rPr>
              <a:t>                                                                                      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dirty="0">
              <a:latin typeface="Algerian" panose="04020705040A02060702" pitchFamily="82" charset="0"/>
            </a:endParaRPr>
          </a:p>
          <a:p>
            <a:pPr algn="ctr"/>
            <a:endParaRPr lang="it-IT" sz="1200" dirty="0">
              <a:latin typeface="Algerian" panose="04020705040A02060702" pitchFamily="82" charset="0"/>
            </a:endParaRPr>
          </a:p>
          <a:p>
            <a:pPr algn="ctr"/>
            <a:endParaRPr lang="it-IT" sz="1200" dirty="0">
              <a:latin typeface="Algerian" panose="04020705040A02060702" pitchFamily="82" charset="0"/>
            </a:endParaRPr>
          </a:p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Anamnesi remota                                                            Anamnesi prossima</a:t>
            </a:r>
          </a:p>
          <a:p>
            <a:pPr algn="ctr"/>
            <a:endParaRPr lang="it-IT" sz="1200" dirty="0">
              <a:latin typeface="Algerian" panose="04020705040A02060702" pitchFamily="82" charset="0"/>
            </a:endParaRP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Anamnesi psichiatrica</a:t>
            </a:r>
          </a:p>
          <a:p>
            <a:endParaRPr lang="it-IT" sz="1200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4FE054F-5E2B-B064-7FD6-CFB2347FD892}"/>
              </a:ext>
            </a:extLst>
          </p:cNvPr>
          <p:cNvCxnSpPr>
            <a:cxnSpLocks/>
          </p:cNvCxnSpPr>
          <p:nvPr/>
        </p:nvCxnSpPr>
        <p:spPr>
          <a:xfrm>
            <a:off x="6801231" y="4987636"/>
            <a:ext cx="371465" cy="463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823F655-B718-FCA3-FFEE-993DB12A639B}"/>
              </a:ext>
            </a:extLst>
          </p:cNvPr>
          <p:cNvCxnSpPr>
            <a:cxnSpLocks/>
          </p:cNvCxnSpPr>
          <p:nvPr/>
        </p:nvCxnSpPr>
        <p:spPr>
          <a:xfrm>
            <a:off x="5390770" y="4987636"/>
            <a:ext cx="0" cy="7600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B069602-B231-CA98-F0BC-127AB16544A2}"/>
              </a:ext>
            </a:extLst>
          </p:cNvPr>
          <p:cNvCxnSpPr>
            <a:cxnSpLocks/>
          </p:cNvCxnSpPr>
          <p:nvPr/>
        </p:nvCxnSpPr>
        <p:spPr>
          <a:xfrm flipH="1">
            <a:off x="3562597" y="5082639"/>
            <a:ext cx="534390" cy="368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7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e teorie della personalità | ~ gabriella giudic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72" y="415562"/>
            <a:ext cx="3219063" cy="1906949"/>
          </a:xfrm>
        </p:spPr>
      </p:pic>
      <p:pic>
        <p:nvPicPr>
          <p:cNvPr id="9" name="Immagine 8" descr="La nostra personalità cambia in continuazione, anche se non ci v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44" y="126466"/>
            <a:ext cx="2349318" cy="1201783"/>
          </a:xfrm>
          <a:prstGeom prst="rect">
            <a:avLst/>
          </a:prstGeom>
        </p:spPr>
      </p:pic>
      <p:pic>
        <p:nvPicPr>
          <p:cNvPr id="10" name="Immagine 9" descr="Immagini Belle : mano, uomo, persona, bianco e nero, da solo, maschi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72" y="415562"/>
            <a:ext cx="1566660" cy="1031384"/>
          </a:xfrm>
          <a:prstGeom prst="rect">
            <a:avLst/>
          </a:prstGeom>
        </p:spPr>
      </p:pic>
      <p:pic>
        <p:nvPicPr>
          <p:cNvPr id="11" name="Immagine 10" descr="5 modi per combattere l'ansia - Vivere al Megli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08" y="1015943"/>
            <a:ext cx="1841963" cy="1201783"/>
          </a:xfrm>
          <a:prstGeom prst="rect">
            <a:avLst/>
          </a:prstGeom>
        </p:spPr>
      </p:pic>
      <p:pic>
        <p:nvPicPr>
          <p:cNvPr id="12" name="Immagine 11" descr="Old drugs, new purpose: The search for binge eating medication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86" y="2499939"/>
            <a:ext cx="3061608" cy="1819003"/>
          </a:xfrm>
          <a:prstGeom prst="rect">
            <a:avLst/>
          </a:prstGeom>
        </p:spPr>
      </p:pic>
      <p:pic>
        <p:nvPicPr>
          <p:cNvPr id="13" name="Immagine 12" descr="Transtornos alimentares: ficção ou realidade?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7" y="274435"/>
            <a:ext cx="1526199" cy="1673412"/>
          </a:xfrm>
          <a:prstGeom prst="rect">
            <a:avLst/>
          </a:prstGeom>
        </p:spPr>
      </p:pic>
      <p:pic>
        <p:nvPicPr>
          <p:cNvPr id="15" name="Immagine 14" descr="La motivazione: quando il desiderio matura in volontà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9" y="4737363"/>
            <a:ext cx="3433899" cy="17169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9B2E32-4898-6376-4660-269B8AC66B4C}"/>
              </a:ext>
            </a:extLst>
          </p:cNvPr>
          <p:cNvSpPr txBox="1"/>
          <p:nvPr/>
        </p:nvSpPr>
        <p:spPr>
          <a:xfrm>
            <a:off x="4058294" y="2443538"/>
            <a:ext cx="75170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Binge Eating Scale (BES)</a:t>
            </a:r>
          </a:p>
          <a:p>
            <a:pPr algn="ctr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 Problem Check List (EPCL)</a:t>
            </a:r>
          </a:p>
          <a:p>
            <a:pPr algn="ctr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Minnesota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Multiphasic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Inventory (MMPI-2)</a:t>
            </a:r>
          </a:p>
          <a:p>
            <a:pPr algn="ctr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Stunkard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Scale</a:t>
            </a:r>
          </a:p>
          <a:p>
            <a:pPr algn="ctr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2465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1577</TotalTime>
  <Words>657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Algerian</vt:lpstr>
      <vt:lpstr>Arial</vt:lpstr>
      <vt:lpstr>Arial Narrow</vt:lpstr>
      <vt:lpstr>Calibri</vt:lpstr>
      <vt:lpstr>Times New Roman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Win_10</dc:creator>
  <cp:lastModifiedBy>user</cp:lastModifiedBy>
  <cp:revision>58</cp:revision>
  <dcterms:created xsi:type="dcterms:W3CDTF">2023-04-30T19:26:02Z</dcterms:created>
  <dcterms:modified xsi:type="dcterms:W3CDTF">2025-06-17T12:49:44Z</dcterms:modified>
</cp:coreProperties>
</file>